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76" r:id="rId2"/>
    <p:sldId id="277" r:id="rId3"/>
    <p:sldId id="278" r:id="rId4"/>
    <p:sldId id="279" r:id="rId5"/>
    <p:sldId id="280" r:id="rId6"/>
    <p:sldId id="281" r:id="rId7"/>
    <p:sldId id="282" r:id="rId8"/>
    <p:sldId id="283" r:id="rId9"/>
    <p:sldId id="284" r:id="rId10"/>
    <p:sldId id="28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67" y="-43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D80BD3D-9038-4F37-96C8-E868C4351F01}" type="datetimeFigureOut">
              <a:rPr lang="ar-IQ" smtClean="0"/>
              <a:t>22/09/1443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A15763-9E02-4E51-9DC8-FFDF02F88309}" type="slidenum">
              <a:rPr lang="ar-IQ" smtClean="0"/>
              <a:t>‹#›</a:t>
            </a:fld>
            <a:endParaRPr lang="ar-IQ"/>
          </a:p>
        </p:txBody>
      </p:sp>
    </p:spTree>
    <p:extLst>
      <p:ext uri="{BB962C8B-B14F-4D97-AF65-F5344CB8AC3E}">
        <p14:creationId xmlns:p14="http://schemas.microsoft.com/office/powerpoint/2010/main" val="17151643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22/09/1443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22/09/1443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22/09/1443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22/09/1443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22/09/1443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67544" y="0"/>
            <a:ext cx="8229600" cy="1143000"/>
          </a:xfrm>
        </p:spPr>
        <p:txBody>
          <a:bodyPr/>
          <a:lstStyle/>
          <a:p>
            <a:r>
              <a:rPr lang="ar-IQ" dirty="0">
                <a:solidFill>
                  <a:srgbClr val="FF0000"/>
                </a:solidFill>
              </a:rPr>
              <a:t>معدات تهيئة التربة </a:t>
            </a:r>
            <a:r>
              <a:rPr lang="ar-IQ" dirty="0" smtClean="0">
                <a:solidFill>
                  <a:srgbClr val="FF0000"/>
                </a:solidFill>
              </a:rPr>
              <a:t>الثانوية</a:t>
            </a:r>
            <a:endParaRPr lang="ar-IQ" dirty="0"/>
          </a:p>
        </p:txBody>
      </p:sp>
      <p:sp>
        <p:nvSpPr>
          <p:cNvPr id="6" name="عنصر نائب للمحتوى 5"/>
          <p:cNvSpPr>
            <a:spLocks noGrp="1"/>
          </p:cNvSpPr>
          <p:nvPr>
            <p:ph idx="1"/>
          </p:nvPr>
        </p:nvSpPr>
        <p:spPr>
          <a:xfrm>
            <a:off x="457200" y="1052736"/>
            <a:ext cx="8229600" cy="5616624"/>
          </a:xfrm>
        </p:spPr>
        <p:txBody>
          <a:bodyPr>
            <a:normAutofit/>
          </a:bodyPr>
          <a:lstStyle/>
          <a:p>
            <a:pPr algn="just"/>
            <a:r>
              <a:rPr lang="ar-IQ" sz="2200" dirty="0" smtClean="0"/>
              <a:t>تعتبر معدات تهيئة التربة الثانوية مهمة لإكمال عمل معدات تهيئة التربة الاولية حتى تصبح التربة جاهزة للزراعة. فأحيانا تكون نواتج عملية الحراثة جيدة ولا نحتاج الى هذه المعدات ولكن في الغالب يتم اللجوء اليها لصعوبة توفر الظروف المناسبة لكي تكون نواتج عملية الحراثة مناسبة للزراعة مباشرة. واهم هذه المعدات هي: المنعمات والآلات التسوية </a:t>
            </a:r>
            <a:r>
              <a:rPr lang="ar-IQ" sz="2200" dirty="0" err="1" smtClean="0"/>
              <a:t>والحادلات</a:t>
            </a:r>
            <a:r>
              <a:rPr lang="ar-IQ" sz="2200" dirty="0" smtClean="0"/>
              <a:t>.</a:t>
            </a:r>
          </a:p>
          <a:p>
            <a:pPr algn="just"/>
            <a:r>
              <a:rPr lang="ar-IQ" sz="2500" dirty="0" smtClean="0">
                <a:solidFill>
                  <a:schemeClr val="accent1"/>
                </a:solidFill>
              </a:rPr>
              <a:t>معدات التنعيم</a:t>
            </a:r>
          </a:p>
          <a:p>
            <a:pPr algn="just"/>
            <a:r>
              <a:rPr lang="ar-IQ" sz="2200" dirty="0" smtClean="0"/>
              <a:t>تستخدم معدات التنعيم في ثلاث مواضع ويكون لكل موضع منها غرض محدد فهي:</a:t>
            </a:r>
          </a:p>
          <a:p>
            <a:pPr algn="just">
              <a:buNone/>
            </a:pPr>
            <a:r>
              <a:rPr lang="ar-IQ" sz="2200" b="1" dirty="0" smtClean="0"/>
              <a:t>1. قبل الحراثة:</a:t>
            </a:r>
            <a:r>
              <a:rPr lang="ar-IQ" sz="2200" dirty="0" smtClean="0"/>
              <a:t> ويكون الغرض من استخدامها تكسير الطبقة السطحية للتربة لتسهيل عمل المحاريث وتقليل قوة السحب اللازمة لها او للتخلص من الاعشاب والحشائش التي تعيق اجراء عملية الحراثة.</a:t>
            </a:r>
          </a:p>
          <a:p>
            <a:pPr algn="just">
              <a:buNone/>
            </a:pPr>
            <a:r>
              <a:rPr lang="ar-IQ" sz="2200" b="1" dirty="0" smtClean="0"/>
              <a:t>2. بعد الحراثة:</a:t>
            </a:r>
            <a:r>
              <a:rPr lang="ar-IQ" sz="2200" dirty="0" smtClean="0"/>
              <a:t> ويكون الغرض من استخدامها لتكسير وتنعيم الكتل الترابية المتكونة من عملية الحراثة.</a:t>
            </a:r>
          </a:p>
          <a:p>
            <a:pPr algn="just">
              <a:buNone/>
            </a:pPr>
            <a:r>
              <a:rPr lang="ar-IQ" sz="2200" b="1" dirty="0" smtClean="0"/>
              <a:t>3. بعد نثر البذور: </a:t>
            </a:r>
            <a:r>
              <a:rPr lang="ar-IQ" sz="2200" dirty="0" smtClean="0"/>
              <a:t>ويكون الغرض منها خلط البذور بالتربة ودفنها لضمان عملية الانبات ومنع اكلها من قبل الطيور.</a:t>
            </a:r>
          </a:p>
          <a:p>
            <a:pPr marL="0" indent="0" algn="just">
              <a:buNone/>
            </a:pPr>
            <a:r>
              <a:rPr lang="ar-IQ" sz="2200" dirty="0" smtClean="0"/>
              <a:t>ويوجد عدة انواع من معدات التنعيم:</a:t>
            </a:r>
            <a:endParaRPr lang="ar-IQ" sz="2200" dirty="0"/>
          </a:p>
        </p:txBody>
      </p:sp>
      <p:pic>
        <p:nvPicPr>
          <p:cNvPr id="4" name="صورة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9860" y="12577"/>
            <a:ext cx="873281" cy="824135"/>
          </a:xfrm>
          <a:prstGeom prst="rect">
            <a:avLst/>
          </a:prstGeom>
        </p:spPr>
      </p:pic>
      <p:pic>
        <p:nvPicPr>
          <p:cNvPr id="7" name="صورة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827814" cy="824135"/>
          </a:xfrm>
          <a:prstGeom prst="rect">
            <a:avLst/>
          </a:prstGeom>
        </p:spPr>
      </p:pic>
    </p:spTree>
    <p:extLst>
      <p:ext uri="{BB962C8B-B14F-4D97-AF65-F5344CB8AC3E}">
        <p14:creationId xmlns:p14="http://schemas.microsoft.com/office/powerpoint/2010/main" val="233678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589269" y="160338"/>
            <a:ext cx="7859216" cy="635670"/>
          </a:xfrm>
        </p:spPr>
        <p:txBody>
          <a:bodyPr>
            <a:normAutofit/>
          </a:bodyPr>
          <a:lstStyle/>
          <a:p>
            <a:pPr algn="ctr"/>
            <a:r>
              <a:rPr lang="ar-IQ" sz="2500" dirty="0" smtClean="0">
                <a:solidFill>
                  <a:schemeClr val="accent1"/>
                </a:solidFill>
              </a:rPr>
              <a:t>معدات خدمة المحصول</a:t>
            </a:r>
            <a:endParaRPr lang="ar-IQ" sz="2500" dirty="0">
              <a:solidFill>
                <a:schemeClr val="accent1"/>
              </a:solidFill>
            </a:endParaRPr>
          </a:p>
        </p:txBody>
      </p:sp>
      <p:sp>
        <p:nvSpPr>
          <p:cNvPr id="8" name="عنصر نائب للمحتوى 7"/>
          <p:cNvSpPr>
            <a:spLocks noGrp="1"/>
          </p:cNvSpPr>
          <p:nvPr>
            <p:ph idx="1"/>
          </p:nvPr>
        </p:nvSpPr>
        <p:spPr>
          <a:xfrm>
            <a:off x="611560" y="908720"/>
            <a:ext cx="8208912" cy="1152128"/>
          </a:xfrm>
        </p:spPr>
        <p:txBody>
          <a:bodyPr>
            <a:noAutofit/>
          </a:bodyPr>
          <a:lstStyle/>
          <a:p>
            <a:pPr algn="just"/>
            <a:r>
              <a:rPr lang="ar-IQ" sz="2200" dirty="0" smtClean="0"/>
              <a:t>وهي الآلات التي تقوم بخلخلة واثارة سطح </a:t>
            </a:r>
            <a:r>
              <a:rPr lang="ar-IQ" sz="2200" dirty="0"/>
              <a:t>التربة في منطقة قريبة من المحصول الرئيسي باستعمال بحيث تؤدي إلى قتل الأدغال والحشائش دون إلحاق الضرر الميكانيكي بالمحصول الرئيسي</a:t>
            </a:r>
            <a:r>
              <a:rPr lang="ar-IQ" sz="2200" dirty="0" smtClean="0"/>
              <a:t>. واهم هذه المعدات:</a:t>
            </a:r>
          </a:p>
        </p:txBody>
      </p:sp>
      <p:sp>
        <p:nvSpPr>
          <p:cNvPr id="9" name="عنصر نائب للنص 8"/>
          <p:cNvSpPr>
            <a:spLocks noGrp="1"/>
          </p:cNvSpPr>
          <p:nvPr>
            <p:ph type="body" sz="half" idx="2"/>
          </p:nvPr>
        </p:nvSpPr>
        <p:spPr>
          <a:xfrm>
            <a:off x="238615" y="6319614"/>
            <a:ext cx="3147504" cy="504056"/>
          </a:xfrm>
        </p:spPr>
        <p:txBody>
          <a:bodyPr>
            <a:noAutofit/>
          </a:bodyPr>
          <a:lstStyle/>
          <a:p>
            <a:pPr algn="ctr"/>
            <a:r>
              <a:rPr lang="ar-IQ" sz="2200" dirty="0" err="1" smtClean="0"/>
              <a:t>عازقة</a:t>
            </a:r>
            <a:r>
              <a:rPr lang="ar-IQ" sz="2200" dirty="0" smtClean="0"/>
              <a:t> حفارة </a:t>
            </a:r>
            <a:r>
              <a:rPr lang="ar-IQ" sz="2200" dirty="0" err="1" smtClean="0"/>
              <a:t>بالاسلحة</a:t>
            </a:r>
            <a:r>
              <a:rPr lang="ar-IQ" sz="2200" dirty="0" smtClean="0"/>
              <a:t> </a:t>
            </a:r>
            <a:r>
              <a:rPr lang="ar-IQ" sz="2200" dirty="0" err="1" smtClean="0"/>
              <a:t>النابضية</a:t>
            </a:r>
            <a:endParaRPr lang="ar-IQ" sz="2200" dirty="0"/>
          </a:p>
        </p:txBody>
      </p:sp>
      <p:sp>
        <p:nvSpPr>
          <p:cNvPr id="2" name="AutoShape 2" descr="Gradability األنحدار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4" name="عنصر نائب للنص 8"/>
          <p:cNvSpPr txBox="1">
            <a:spLocks/>
          </p:cNvSpPr>
          <p:nvPr/>
        </p:nvSpPr>
        <p:spPr>
          <a:xfrm>
            <a:off x="990756" y="3858620"/>
            <a:ext cx="1643222"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ar-IQ" sz="2200" dirty="0" err="1" smtClean="0"/>
              <a:t>عازقة</a:t>
            </a:r>
            <a:r>
              <a:rPr lang="ar-IQ" sz="2200" dirty="0" smtClean="0"/>
              <a:t> دورانية </a:t>
            </a:r>
            <a:endParaRPr lang="ar-IQ"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92" y="4504953"/>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44" t="13564"/>
          <a:stretch/>
        </p:blipFill>
        <p:spPr bwMode="auto">
          <a:xfrm>
            <a:off x="683568" y="1772816"/>
            <a:ext cx="2257599" cy="208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686" y="2353047"/>
            <a:ext cx="5008746" cy="230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عنصر نائب للنص 8"/>
          <p:cNvSpPr txBox="1">
            <a:spLocks/>
          </p:cNvSpPr>
          <p:nvPr/>
        </p:nvSpPr>
        <p:spPr>
          <a:xfrm>
            <a:off x="4644008" y="4905164"/>
            <a:ext cx="3147504"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ar-IQ" sz="2200" dirty="0" err="1" smtClean="0"/>
              <a:t>عازقة</a:t>
            </a:r>
            <a:r>
              <a:rPr lang="ar-IQ" sz="2200" dirty="0" smtClean="0"/>
              <a:t> دوارة </a:t>
            </a:r>
            <a:r>
              <a:rPr lang="ar-IQ" sz="2200" dirty="0" err="1" smtClean="0"/>
              <a:t>بالاسلحة</a:t>
            </a:r>
            <a:r>
              <a:rPr lang="ar-IQ" sz="2200" dirty="0" smtClean="0"/>
              <a:t> ابرية</a:t>
            </a:r>
            <a:endParaRPr lang="ar-IQ" sz="2200" dirty="0"/>
          </a:p>
        </p:txBody>
      </p:sp>
    </p:spTree>
    <p:extLst>
      <p:ext uri="{BB962C8B-B14F-4D97-AF65-F5344CB8AC3E}">
        <p14:creationId xmlns:p14="http://schemas.microsoft.com/office/powerpoint/2010/main" val="1255846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sz="quarter" idx="3"/>
          </p:nvPr>
        </p:nvSpPr>
        <p:spPr>
          <a:xfrm>
            <a:off x="2521347" y="21382"/>
            <a:ext cx="4041775" cy="599307"/>
          </a:xfrm>
        </p:spPr>
        <p:txBody>
          <a:bodyPr/>
          <a:lstStyle/>
          <a:p>
            <a:pPr algn="ctr"/>
            <a:r>
              <a:rPr lang="ar-IQ" dirty="0" smtClean="0"/>
              <a:t>المشط القرصي</a:t>
            </a:r>
            <a:endParaRPr lang="ar-IQ" dirty="0"/>
          </a:p>
        </p:txBody>
      </p:sp>
      <p:sp>
        <p:nvSpPr>
          <p:cNvPr id="10" name="عنصر نائب للنص 4"/>
          <p:cNvSpPr txBox="1">
            <a:spLocks/>
          </p:cNvSpPr>
          <p:nvPr/>
        </p:nvSpPr>
        <p:spPr>
          <a:xfrm>
            <a:off x="4644008" y="3501008"/>
            <a:ext cx="4041775" cy="639762"/>
          </a:xfrm>
          <a:prstGeom prst="rect">
            <a:avLst/>
          </a:prstGeom>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ar-IQ" dirty="0" smtClean="0"/>
              <a:t>الامشاط ذات الاسنان الصلبة</a:t>
            </a:r>
            <a:endParaRPr lang="ar-IQ" dirty="0"/>
          </a:p>
        </p:txBody>
      </p:sp>
      <p:sp>
        <p:nvSpPr>
          <p:cNvPr id="13" name="عنصر نائب للنص 4"/>
          <p:cNvSpPr txBox="1">
            <a:spLocks/>
          </p:cNvSpPr>
          <p:nvPr/>
        </p:nvSpPr>
        <p:spPr>
          <a:xfrm>
            <a:off x="729083" y="3501008"/>
            <a:ext cx="4041775" cy="639762"/>
          </a:xfrm>
          <a:prstGeom prst="rect">
            <a:avLst/>
          </a:prstGeom>
        </p:spPr>
        <p:txBody>
          <a:bodyPr vert="horz" lIns="91440" tIns="45720" rIns="91440" bIns="45720" rtlCol="1" anchor="b">
            <a:normAutofit/>
          </a:bodyPr>
          <a:lstStyle>
            <a:lvl1pPr marL="0" indent="0" algn="r" defTabSz="914400" rtl="1"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ar-IQ" dirty="0" smtClean="0"/>
              <a:t>الامشاط ذات الاسنان المرنة</a:t>
            </a:r>
            <a:endParaRPr lang="ar-IQ" dirty="0"/>
          </a:p>
        </p:txBody>
      </p:sp>
      <p:pic>
        <p:nvPicPr>
          <p:cNvPr id="2050" name="Picture 2" descr="C:\Users\ضياء\Desktop\أنواع مختلفة من الأمشا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694" y="620689"/>
            <a:ext cx="5675040" cy="301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ضياء\Desktop\مشط ذي أسنان صلبة.png"/>
          <p:cNvPicPr>
            <a:picLocks noChangeAspect="1" noChangeArrowheads="1"/>
          </p:cNvPicPr>
          <p:nvPr/>
        </p:nvPicPr>
        <p:blipFill rotWithShape="1">
          <a:blip r:embed="rId3">
            <a:extLst>
              <a:ext uri="{28A0092B-C50C-407E-A947-70E740481C1C}">
                <a14:useLocalDpi xmlns:a14="http://schemas.microsoft.com/office/drawing/2010/main" val="0"/>
              </a:ext>
            </a:extLst>
          </a:blip>
          <a:srcRect l="3499" t="24300"/>
          <a:stretch/>
        </p:blipFill>
        <p:spPr bwMode="auto">
          <a:xfrm>
            <a:off x="5148064" y="4208856"/>
            <a:ext cx="3033662" cy="25000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ضياء\Desktop\مشط ذي أسنان مرنة.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542" y="4208856"/>
            <a:ext cx="4425995" cy="250003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رابط كسهم مستقيم 2"/>
          <p:cNvCxnSpPr/>
          <p:nvPr/>
        </p:nvCxnSpPr>
        <p:spPr>
          <a:xfrm flipV="1">
            <a:off x="5418063" y="2564904"/>
            <a:ext cx="954137" cy="36004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1" name="رابط كسهم مستقيم 10"/>
          <p:cNvCxnSpPr/>
          <p:nvPr/>
        </p:nvCxnSpPr>
        <p:spPr>
          <a:xfrm flipH="1" flipV="1">
            <a:off x="4616326" y="2564904"/>
            <a:ext cx="838608" cy="346324"/>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7" name="رابط كسهم مستقيم 6"/>
          <p:cNvCxnSpPr/>
          <p:nvPr/>
        </p:nvCxnSpPr>
        <p:spPr>
          <a:xfrm flipV="1">
            <a:off x="5570463" y="1954819"/>
            <a:ext cx="0" cy="1580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4616326" y="3077344"/>
            <a:ext cx="954137" cy="360040"/>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18" name="رابط كسهم مستقيم 17"/>
          <p:cNvCxnSpPr/>
          <p:nvPr/>
        </p:nvCxnSpPr>
        <p:spPr>
          <a:xfrm flipH="1" flipV="1">
            <a:off x="5623289" y="3154684"/>
            <a:ext cx="838608" cy="346324"/>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36808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3050"/>
            <a:ext cx="7859216" cy="635670"/>
          </a:xfrm>
        </p:spPr>
        <p:txBody>
          <a:bodyPr>
            <a:normAutofit/>
          </a:bodyPr>
          <a:lstStyle/>
          <a:p>
            <a:pPr algn="ctr"/>
            <a:r>
              <a:rPr lang="ar-IQ" sz="2500" dirty="0" smtClean="0">
                <a:solidFill>
                  <a:schemeClr val="accent1"/>
                </a:solidFill>
              </a:rPr>
              <a:t>آلات التسوية</a:t>
            </a:r>
            <a:endParaRPr lang="ar-IQ" sz="2500" dirty="0"/>
          </a:p>
        </p:txBody>
      </p:sp>
      <p:sp>
        <p:nvSpPr>
          <p:cNvPr id="8" name="عنصر نائب للمحتوى 7"/>
          <p:cNvSpPr>
            <a:spLocks noGrp="1"/>
          </p:cNvSpPr>
          <p:nvPr>
            <p:ph idx="1"/>
          </p:nvPr>
        </p:nvSpPr>
        <p:spPr>
          <a:xfrm>
            <a:off x="4139952" y="908720"/>
            <a:ext cx="4680520" cy="5688632"/>
          </a:xfrm>
        </p:spPr>
        <p:txBody>
          <a:bodyPr>
            <a:noAutofit/>
          </a:bodyPr>
          <a:lstStyle/>
          <a:p>
            <a:pPr algn="just"/>
            <a:r>
              <a:rPr lang="ar-IQ" sz="2200" dirty="0" smtClean="0"/>
              <a:t>تستخدم آلات التسوية في موضعين هما:</a:t>
            </a:r>
          </a:p>
          <a:p>
            <a:pPr marL="266700" indent="-266700" algn="just">
              <a:buNone/>
            </a:pPr>
            <a:r>
              <a:rPr lang="ar-IQ" sz="2200" b="1" dirty="0"/>
              <a:t>1</a:t>
            </a:r>
            <a:r>
              <a:rPr lang="ar-IQ" sz="2200" b="1" dirty="0" smtClean="0"/>
              <a:t>. قبل اجراء عملية الحراثة: </a:t>
            </a:r>
            <a:r>
              <a:rPr lang="ar-IQ" sz="2200" dirty="0" smtClean="0"/>
              <a:t>احيانا يحتوي الحقل على ارتفاعات وانخفاضات كبيرة يصعب معها حراثة التربة او اجراء العمليات الزراعية او تحتاج الى عمل انحدار بدرجات معينة او العكس تسوية سطح التربة بشكل افقي تماماً وهنا نحتاج الى معدات التسوية الاولية لان الاعمال الترابية تكون كبيرة وتحتاج الى قدرة عالية ودقة في عمل الانحدار واهم هذه المعدات هو </a:t>
            </a:r>
            <a:r>
              <a:rPr lang="ar-IQ" sz="2200" dirty="0" err="1" smtClean="0"/>
              <a:t>الكريدر</a:t>
            </a:r>
            <a:r>
              <a:rPr lang="ar-IQ" sz="2200" dirty="0" smtClean="0"/>
              <a:t>.</a:t>
            </a:r>
            <a:endParaRPr lang="ar-IQ" sz="2200" dirty="0"/>
          </a:p>
          <a:p>
            <a:pPr marL="266700" indent="-266700" algn="just">
              <a:buNone/>
            </a:pPr>
            <a:r>
              <a:rPr lang="ar-IQ" sz="2200" b="1" dirty="0" smtClean="0"/>
              <a:t>2. بعد اجراء عملية الحراثة: </a:t>
            </a:r>
            <a:r>
              <a:rPr lang="ar-IQ" sz="2200" dirty="0" smtClean="0"/>
              <a:t>ويكون الغرض منها لإعطاء سطح التربة مظهراً اكثر استواءً بعد عملية الحراثة اذ تكون التربة غالباً بعد عملية الحراثة ذات مظهر غير مستوٍ ويحتاج الى اجراء عملية التسوية كما يمكن لهذه الآلات عمل انحدارات بسيطة لسطح التربة لعمليات الري واهم هذه المعدات هي سكين التسوية (المعدلان)</a:t>
            </a:r>
            <a:endParaRPr lang="ar-IQ" sz="2200" dirty="0"/>
          </a:p>
        </p:txBody>
      </p:sp>
      <p:sp>
        <p:nvSpPr>
          <p:cNvPr id="9" name="عنصر نائب للنص 8"/>
          <p:cNvSpPr>
            <a:spLocks noGrp="1"/>
          </p:cNvSpPr>
          <p:nvPr>
            <p:ph type="body" sz="half" idx="2"/>
          </p:nvPr>
        </p:nvSpPr>
        <p:spPr>
          <a:xfrm>
            <a:off x="1547664" y="3531132"/>
            <a:ext cx="1214798" cy="504056"/>
          </a:xfrm>
        </p:spPr>
        <p:txBody>
          <a:bodyPr>
            <a:normAutofit/>
          </a:bodyPr>
          <a:lstStyle/>
          <a:p>
            <a:r>
              <a:rPr lang="ar-IQ" sz="2200" dirty="0" err="1" smtClean="0"/>
              <a:t>الكريدر</a:t>
            </a:r>
            <a:endParaRPr lang="ar-IQ"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82" y="4221088"/>
            <a:ext cx="3469754" cy="173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ضياء\Desktop\images (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2" y="1052736"/>
            <a:ext cx="3469754" cy="2478396"/>
          </a:xfrm>
          <a:prstGeom prst="rect">
            <a:avLst/>
          </a:prstGeom>
          <a:noFill/>
          <a:extLst>
            <a:ext uri="{909E8E84-426E-40DD-AFC4-6F175D3DCCD1}">
              <a14:hiddenFill xmlns:a14="http://schemas.microsoft.com/office/drawing/2010/main">
                <a:solidFill>
                  <a:srgbClr val="FFFFFF"/>
                </a:solidFill>
              </a14:hiddenFill>
            </a:ext>
          </a:extLst>
        </p:spPr>
      </p:pic>
      <p:sp>
        <p:nvSpPr>
          <p:cNvPr id="13" name="عنصر نائب للنص 8"/>
          <p:cNvSpPr txBox="1">
            <a:spLocks/>
          </p:cNvSpPr>
          <p:nvPr/>
        </p:nvSpPr>
        <p:spPr>
          <a:xfrm>
            <a:off x="1384638" y="5971603"/>
            <a:ext cx="1752842" cy="504056"/>
          </a:xfrm>
          <a:prstGeom prst="rect">
            <a:avLst/>
          </a:prstGeom>
        </p:spPr>
        <p:txBody>
          <a:bodyPr vert="horz" lIns="91440" tIns="45720" rIns="91440" bIns="45720" rtlCol="1">
            <a:normAutofit fontScale="70000" lnSpcReduction="20000"/>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ar-IQ" sz="2200" dirty="0" smtClean="0"/>
              <a:t>سكين التسوية (المعدلان)</a:t>
            </a:r>
            <a:endParaRPr lang="ar-IQ" sz="2200" dirty="0"/>
          </a:p>
        </p:txBody>
      </p:sp>
    </p:spTree>
    <p:extLst>
      <p:ext uri="{BB962C8B-B14F-4D97-AF65-F5344CB8AC3E}">
        <p14:creationId xmlns:p14="http://schemas.microsoft.com/office/powerpoint/2010/main" val="7460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3050"/>
            <a:ext cx="7859216" cy="635670"/>
          </a:xfrm>
        </p:spPr>
        <p:txBody>
          <a:bodyPr>
            <a:normAutofit/>
          </a:bodyPr>
          <a:lstStyle/>
          <a:p>
            <a:pPr algn="ctr"/>
            <a:r>
              <a:rPr lang="ar-IQ" sz="2500" dirty="0" smtClean="0">
                <a:solidFill>
                  <a:schemeClr val="accent1"/>
                </a:solidFill>
              </a:rPr>
              <a:t>آلات الحدل (</a:t>
            </a:r>
            <a:r>
              <a:rPr lang="ar-IQ" sz="2500" dirty="0" err="1" smtClean="0">
                <a:solidFill>
                  <a:schemeClr val="accent1"/>
                </a:solidFill>
              </a:rPr>
              <a:t>الحادلات</a:t>
            </a:r>
            <a:r>
              <a:rPr lang="ar-IQ" sz="2500" dirty="0" smtClean="0">
                <a:solidFill>
                  <a:schemeClr val="accent1"/>
                </a:solidFill>
              </a:rPr>
              <a:t>)</a:t>
            </a:r>
            <a:endParaRPr lang="ar-IQ" sz="2500" dirty="0"/>
          </a:p>
        </p:txBody>
      </p:sp>
      <p:sp>
        <p:nvSpPr>
          <p:cNvPr id="8" name="عنصر نائب للمحتوى 7"/>
          <p:cNvSpPr>
            <a:spLocks noGrp="1"/>
          </p:cNvSpPr>
          <p:nvPr>
            <p:ph idx="1"/>
          </p:nvPr>
        </p:nvSpPr>
        <p:spPr>
          <a:xfrm>
            <a:off x="4139952" y="908720"/>
            <a:ext cx="4680520" cy="3023542"/>
          </a:xfrm>
        </p:spPr>
        <p:txBody>
          <a:bodyPr>
            <a:noAutofit/>
          </a:bodyPr>
          <a:lstStyle/>
          <a:p>
            <a:pPr algn="just"/>
            <a:r>
              <a:rPr lang="ar-IQ" sz="2200" dirty="0" smtClean="0"/>
              <a:t>ايضاً تستخدم آلات الحدل في موضعين:</a:t>
            </a:r>
          </a:p>
          <a:p>
            <a:pPr marL="0" indent="0" algn="just">
              <a:buNone/>
            </a:pPr>
            <a:r>
              <a:rPr lang="ar-IQ" sz="2200" b="1" dirty="0" smtClean="0"/>
              <a:t>1. بعد عمليات الردم: </a:t>
            </a:r>
            <a:r>
              <a:rPr lang="ar-IQ" sz="2200" dirty="0" smtClean="0"/>
              <a:t>احياناً نحتاج الى ردم اجزاء منخفضة من الحقل لغرض تسويته والتمكن من زراعته فعند ردم هذه المناطق فان التربة التي يتم الردم بها تكون مفككة وحجمها الحقيقي اقل من حجمها الظاهرية بسبب احتوائها على فراغات ومسامات كبيرة كونها مفككة لذا تجرى لها عملية الكبس باستخدام </a:t>
            </a:r>
            <a:r>
              <a:rPr lang="ar-IQ" sz="2200" dirty="0" err="1" smtClean="0"/>
              <a:t>الحادلات</a:t>
            </a:r>
            <a:r>
              <a:rPr lang="ar-IQ" sz="2200" dirty="0" smtClean="0"/>
              <a:t> الاولية حتى نتمكن من</a:t>
            </a:r>
          </a:p>
        </p:txBody>
      </p:sp>
      <p:sp>
        <p:nvSpPr>
          <p:cNvPr id="9" name="عنصر نائب للنص 8"/>
          <p:cNvSpPr>
            <a:spLocks noGrp="1"/>
          </p:cNvSpPr>
          <p:nvPr>
            <p:ph type="body" sz="half" idx="2"/>
          </p:nvPr>
        </p:nvSpPr>
        <p:spPr>
          <a:xfrm>
            <a:off x="1475656" y="6258550"/>
            <a:ext cx="1214798" cy="504056"/>
          </a:xfrm>
        </p:spPr>
        <p:txBody>
          <a:bodyPr>
            <a:normAutofit/>
          </a:bodyPr>
          <a:lstStyle/>
          <a:p>
            <a:r>
              <a:rPr lang="ar-IQ" sz="2200" dirty="0" smtClean="0"/>
              <a:t>المطاطية</a:t>
            </a:r>
            <a:endParaRPr lang="ar-IQ" sz="2200" dirty="0"/>
          </a:p>
        </p:txBody>
      </p:sp>
      <p:sp>
        <p:nvSpPr>
          <p:cNvPr id="2" name="AutoShape 2" descr="Gradability األنحدار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8159" b="11190"/>
          <a:stretch/>
        </p:blipFill>
        <p:spPr bwMode="auto">
          <a:xfrm>
            <a:off x="710729" y="980728"/>
            <a:ext cx="310065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9" y="3933056"/>
            <a:ext cx="3100659" cy="232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عنصر نائب للنص 8"/>
          <p:cNvSpPr txBox="1">
            <a:spLocks/>
          </p:cNvSpPr>
          <p:nvPr/>
        </p:nvSpPr>
        <p:spPr>
          <a:xfrm>
            <a:off x="1653659" y="3431504"/>
            <a:ext cx="974125" cy="504056"/>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ar-IQ" sz="2200" dirty="0" smtClean="0"/>
              <a:t>الملساء</a:t>
            </a:r>
            <a:endParaRPr lang="ar-IQ" sz="22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5" y="3932262"/>
            <a:ext cx="2791545" cy="232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عنصر نائب للنص 8"/>
          <p:cNvSpPr txBox="1">
            <a:spLocks/>
          </p:cNvSpPr>
          <p:nvPr/>
        </p:nvSpPr>
        <p:spPr>
          <a:xfrm>
            <a:off x="4784308" y="6258550"/>
            <a:ext cx="1214798" cy="504056"/>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ar-IQ" sz="2200" dirty="0" smtClean="0"/>
              <a:t>المجعدة</a:t>
            </a:r>
            <a:endParaRPr lang="ar-IQ" sz="2200" dirty="0"/>
          </a:p>
        </p:txBody>
      </p:sp>
      <p:sp>
        <p:nvSpPr>
          <p:cNvPr id="3" name="مستطيل 2"/>
          <p:cNvSpPr/>
          <p:nvPr/>
        </p:nvSpPr>
        <p:spPr>
          <a:xfrm>
            <a:off x="6787480" y="3683532"/>
            <a:ext cx="1996480" cy="1785104"/>
          </a:xfrm>
          <a:prstGeom prst="rect">
            <a:avLst/>
          </a:prstGeom>
        </p:spPr>
        <p:txBody>
          <a:bodyPr wrap="square">
            <a:spAutoFit/>
          </a:bodyPr>
          <a:lstStyle/>
          <a:p>
            <a:pPr algn="just"/>
            <a:r>
              <a:rPr lang="ar-IQ" sz="2200" dirty="0"/>
              <a:t>تحديد فيما اذا كانت تحتاج الى تربة اضافية ام لا. وهي على عدة انواع اهمها:</a:t>
            </a:r>
          </a:p>
        </p:txBody>
      </p:sp>
    </p:spTree>
    <p:extLst>
      <p:ext uri="{BB962C8B-B14F-4D97-AF65-F5344CB8AC3E}">
        <p14:creationId xmlns:p14="http://schemas.microsoft.com/office/powerpoint/2010/main" val="312681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36096" y="620688"/>
            <a:ext cx="3250704" cy="3667125"/>
          </a:xfrm>
        </p:spPr>
        <p:txBody>
          <a:bodyPr>
            <a:normAutofit/>
          </a:bodyPr>
          <a:lstStyle/>
          <a:p>
            <a:pPr marL="0" indent="0" algn="just">
              <a:buNone/>
            </a:pPr>
            <a:r>
              <a:rPr lang="ar-IQ" sz="2200" b="1" dirty="0" smtClean="0"/>
              <a:t>2. </a:t>
            </a:r>
            <a:r>
              <a:rPr lang="ar-IQ" sz="2200" b="1" dirty="0"/>
              <a:t>بعد اجراء عملية الحراثة: </a:t>
            </a:r>
            <a:r>
              <a:rPr lang="ar-IQ" sz="2200" dirty="0"/>
              <a:t>يكون من </a:t>
            </a:r>
            <a:r>
              <a:rPr lang="ar-IQ" sz="2200" dirty="0" err="1"/>
              <a:t>الظروري</a:t>
            </a:r>
            <a:r>
              <a:rPr lang="ar-IQ" sz="2200" dirty="0"/>
              <a:t> احياناً تنعيم التربة بعد اجراء عملية الحراثة مع دكها موضعياً للحفاظ عليها من الانجراف وخصوصاً في المناطق التي تعاني من التعرية الهوائية لذلك </a:t>
            </a:r>
            <a:r>
              <a:rPr lang="ar-IQ" sz="2200" dirty="0" smtClean="0"/>
              <a:t>تستخدم </a:t>
            </a:r>
            <a:r>
              <a:rPr lang="ar-IQ" sz="2200" dirty="0" err="1"/>
              <a:t>الحادلات</a:t>
            </a:r>
            <a:r>
              <a:rPr lang="ar-IQ" sz="2200" dirty="0"/>
              <a:t> لأداء هذه المهمة واهم انواعها</a:t>
            </a:r>
            <a:r>
              <a:rPr lang="ar-IQ" sz="2200" dirty="0" smtClean="0"/>
              <a:t>.</a:t>
            </a:r>
            <a:endParaRPr lang="ar-IQ" sz="2200" dirty="0"/>
          </a:p>
        </p:txBody>
      </p:sp>
      <p:pic>
        <p:nvPicPr>
          <p:cNvPr id="5124" name="Picture 4" descr="C:\Users\ضياء\Desktop\مرداس ذات أسطوان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5181600"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61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3050"/>
            <a:ext cx="7859216" cy="635670"/>
          </a:xfrm>
        </p:spPr>
        <p:txBody>
          <a:bodyPr>
            <a:normAutofit/>
          </a:bodyPr>
          <a:lstStyle/>
          <a:p>
            <a:pPr algn="ctr"/>
            <a:r>
              <a:rPr lang="ar-IQ" sz="2500" dirty="0" smtClean="0">
                <a:solidFill>
                  <a:schemeClr val="accent1"/>
                </a:solidFill>
              </a:rPr>
              <a:t>معدات الاستخدام الخاص</a:t>
            </a:r>
            <a:endParaRPr lang="ar-IQ" sz="2500" dirty="0"/>
          </a:p>
        </p:txBody>
      </p:sp>
      <p:sp>
        <p:nvSpPr>
          <p:cNvPr id="8" name="عنصر نائب للمحتوى 7"/>
          <p:cNvSpPr>
            <a:spLocks noGrp="1"/>
          </p:cNvSpPr>
          <p:nvPr>
            <p:ph idx="1"/>
          </p:nvPr>
        </p:nvSpPr>
        <p:spPr>
          <a:xfrm>
            <a:off x="3275856" y="908720"/>
            <a:ext cx="5544616" cy="4104456"/>
          </a:xfrm>
        </p:spPr>
        <p:txBody>
          <a:bodyPr>
            <a:noAutofit/>
          </a:bodyPr>
          <a:lstStyle/>
          <a:p>
            <a:pPr algn="just"/>
            <a:r>
              <a:rPr lang="ar-IQ" sz="2200" dirty="0" smtClean="0"/>
              <a:t>تتكون احياناً داخل التربة طبقة صماء ذات كثافة مرتفعة ومسامية منخفضة وقوة عالية يصعب على جذور النباتات اختراقها والنمو فيها وتحجب الماء الفائض عن حاجة النبات عن التغلغل داخل التربة مما يسبب تغدقها وتعفن الجذور وارتفاع ملوحة التربة مما يسبب بانخفاض </a:t>
            </a:r>
            <a:r>
              <a:rPr lang="ar-IQ" sz="2200" dirty="0" smtClean="0"/>
              <a:t>انتاجية </a:t>
            </a:r>
            <a:r>
              <a:rPr lang="ar-IQ" sz="2200" dirty="0" smtClean="0"/>
              <a:t>التربة بشكل واضح وتدهور خصائصها الفيزيائية والكيميائية لذا يستلزم هنا استخدام محراث خاص لتكسير هذه الطبقة يسمى بالمحراث تحت سطح التربة (</a:t>
            </a:r>
            <a:r>
              <a:rPr lang="en-US" sz="2200" dirty="0" err="1" smtClean="0"/>
              <a:t>subsoiler</a:t>
            </a:r>
            <a:r>
              <a:rPr lang="ar-IQ" sz="2200" dirty="0" smtClean="0"/>
              <a:t>).</a:t>
            </a:r>
          </a:p>
          <a:p>
            <a:pPr algn="just"/>
            <a:r>
              <a:rPr lang="ar-IQ" sz="2200" dirty="0" smtClean="0"/>
              <a:t>كما تكون بعض الترب ذات بزل داخلي منخفض مما يسبب تغدقها او تملحها وبالتالي يتطلب انشاء مبازل اما مفتوحة او مغطاة ولكن المبازل المفتوحة تقلل من المساحة المزروعة وتعيق اجراء العمليات الزراعية لذا يفضل استخدام المبازل المغطاة كشبكات حقلية وفرعية ولكن استخدام المبازل الانبوبية تكون مكلفة جداً لذا </a:t>
            </a:r>
            <a:r>
              <a:rPr lang="ar-IQ" sz="2200" dirty="0" smtClean="0"/>
              <a:t>يستعاض </a:t>
            </a:r>
            <a:r>
              <a:rPr lang="ar-IQ" sz="2200" dirty="0" smtClean="0"/>
              <a:t>عنها بالمبازل المولية (</a:t>
            </a:r>
            <a:r>
              <a:rPr lang="en-US" sz="2200" dirty="0" smtClean="0"/>
              <a:t>Mole drains</a:t>
            </a:r>
            <a:r>
              <a:rPr lang="ar-IQ" sz="2200" dirty="0" smtClean="0"/>
              <a:t>) والتي يتم الاعتماد في انشائها على المحراث المولي.</a:t>
            </a:r>
            <a:endParaRPr lang="ar-IQ" sz="2200" dirty="0"/>
          </a:p>
        </p:txBody>
      </p:sp>
      <p:sp>
        <p:nvSpPr>
          <p:cNvPr id="9" name="عنصر نائب للنص 8"/>
          <p:cNvSpPr>
            <a:spLocks noGrp="1"/>
          </p:cNvSpPr>
          <p:nvPr>
            <p:ph type="body" sz="half" idx="2"/>
          </p:nvPr>
        </p:nvSpPr>
        <p:spPr>
          <a:xfrm>
            <a:off x="251520" y="3193030"/>
            <a:ext cx="2873114" cy="504056"/>
          </a:xfrm>
        </p:spPr>
        <p:txBody>
          <a:bodyPr>
            <a:normAutofit/>
          </a:bodyPr>
          <a:lstStyle/>
          <a:p>
            <a:r>
              <a:rPr lang="ar-IQ" sz="2200" dirty="0" smtClean="0"/>
              <a:t>المحراث تحت سطح التربة</a:t>
            </a:r>
            <a:endParaRPr lang="ar-IQ" sz="2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908720"/>
            <a:ext cx="2316576" cy="22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383" t="4075" r="30622" b="2227"/>
          <a:stretch/>
        </p:blipFill>
        <p:spPr bwMode="auto">
          <a:xfrm>
            <a:off x="611561" y="3645024"/>
            <a:ext cx="2316576" cy="267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عنصر نائب للنص 8"/>
          <p:cNvSpPr txBox="1">
            <a:spLocks/>
          </p:cNvSpPr>
          <p:nvPr/>
        </p:nvSpPr>
        <p:spPr>
          <a:xfrm>
            <a:off x="373460" y="6326755"/>
            <a:ext cx="2873114" cy="504056"/>
          </a:xfrm>
          <a:prstGeom prst="rect">
            <a:avLst/>
          </a:prstGeom>
        </p:spPr>
        <p:txBody>
          <a:bodyPr vert="horz" lIns="91440" tIns="45720" rIns="91440" bIns="45720" rtlCol="1">
            <a:norm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ar-IQ" sz="2200" dirty="0" smtClean="0"/>
              <a:t>المحراث المولي</a:t>
            </a:r>
            <a:endParaRPr lang="ar-IQ" sz="2200" dirty="0"/>
          </a:p>
        </p:txBody>
      </p:sp>
    </p:spTree>
    <p:extLst>
      <p:ext uri="{BB962C8B-B14F-4D97-AF65-F5344CB8AC3E}">
        <p14:creationId xmlns:p14="http://schemas.microsoft.com/office/powerpoint/2010/main" val="2156328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3050"/>
            <a:ext cx="7859216" cy="635670"/>
          </a:xfrm>
        </p:spPr>
        <p:txBody>
          <a:bodyPr>
            <a:normAutofit/>
          </a:bodyPr>
          <a:lstStyle/>
          <a:p>
            <a:pPr algn="ctr"/>
            <a:r>
              <a:rPr lang="ar-IQ" sz="2500" dirty="0">
                <a:solidFill>
                  <a:schemeClr val="accent1"/>
                </a:solidFill>
              </a:rPr>
              <a:t>معدات تقسيم الارض والتخطيط وفتح </a:t>
            </a:r>
            <a:r>
              <a:rPr lang="ar-IQ" sz="2500" dirty="0" smtClean="0">
                <a:solidFill>
                  <a:schemeClr val="accent1"/>
                </a:solidFill>
              </a:rPr>
              <a:t>السواقي</a:t>
            </a:r>
            <a:endParaRPr lang="ar-IQ" sz="2500" dirty="0">
              <a:solidFill>
                <a:schemeClr val="accent1"/>
              </a:solidFill>
            </a:endParaRPr>
          </a:p>
        </p:txBody>
      </p:sp>
      <p:sp>
        <p:nvSpPr>
          <p:cNvPr id="8" name="عنصر نائب للمحتوى 7"/>
          <p:cNvSpPr>
            <a:spLocks noGrp="1"/>
          </p:cNvSpPr>
          <p:nvPr>
            <p:ph idx="1"/>
          </p:nvPr>
        </p:nvSpPr>
        <p:spPr>
          <a:xfrm>
            <a:off x="611560" y="908720"/>
            <a:ext cx="8208912" cy="504056"/>
          </a:xfrm>
        </p:spPr>
        <p:txBody>
          <a:bodyPr>
            <a:noAutofit/>
          </a:bodyPr>
          <a:lstStyle/>
          <a:p>
            <a:pPr algn="just"/>
            <a:r>
              <a:rPr lang="ar-IQ" sz="2200" dirty="0" smtClean="0"/>
              <a:t>تستخدم هذه المعدات في تقسيم الارض وتخطيطها وتشمل المعدات التالية:</a:t>
            </a:r>
          </a:p>
        </p:txBody>
      </p:sp>
      <p:sp>
        <p:nvSpPr>
          <p:cNvPr id="9" name="عنصر نائب للنص 8"/>
          <p:cNvSpPr>
            <a:spLocks noGrp="1"/>
          </p:cNvSpPr>
          <p:nvPr>
            <p:ph type="body" sz="half" idx="2"/>
          </p:nvPr>
        </p:nvSpPr>
        <p:spPr>
          <a:xfrm>
            <a:off x="952319" y="3553871"/>
            <a:ext cx="1430822" cy="504056"/>
          </a:xfrm>
        </p:spPr>
        <p:txBody>
          <a:bodyPr>
            <a:normAutofit/>
          </a:bodyPr>
          <a:lstStyle/>
          <a:p>
            <a:pPr algn="ctr"/>
            <a:r>
              <a:rPr lang="ar-IQ" sz="2200" dirty="0" smtClean="0"/>
              <a:t>البتان اللوحي</a:t>
            </a:r>
            <a:endParaRPr lang="ar-IQ" sz="2200" dirty="0"/>
          </a:p>
        </p:txBody>
      </p:sp>
      <p:sp>
        <p:nvSpPr>
          <p:cNvPr id="2" name="AutoShape 2" descr="Gradability األنحدار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4" name="عنصر نائب للنص 8"/>
          <p:cNvSpPr txBox="1">
            <a:spLocks/>
          </p:cNvSpPr>
          <p:nvPr/>
        </p:nvSpPr>
        <p:spPr>
          <a:xfrm>
            <a:off x="811865" y="6093296"/>
            <a:ext cx="1643222"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ar-IQ" sz="2200" dirty="0" smtClean="0"/>
              <a:t>البتان القرصي</a:t>
            </a:r>
            <a:endParaRPr lang="ar-IQ" sz="2200" dirty="0"/>
          </a:p>
        </p:txBody>
      </p:sp>
      <p:sp>
        <p:nvSpPr>
          <p:cNvPr id="4" name="مستطيل 3"/>
          <p:cNvSpPr/>
          <p:nvPr/>
        </p:nvSpPr>
        <p:spPr>
          <a:xfrm>
            <a:off x="2987824" y="1373416"/>
            <a:ext cx="5508104" cy="4493538"/>
          </a:xfrm>
          <a:prstGeom prst="rect">
            <a:avLst/>
          </a:prstGeom>
        </p:spPr>
        <p:txBody>
          <a:bodyPr wrap="square">
            <a:spAutoFit/>
          </a:bodyPr>
          <a:lstStyle/>
          <a:p>
            <a:pPr lvl="0" algn="just"/>
            <a:r>
              <a:rPr lang="ar-IQ" sz="2200" b="1" dirty="0" smtClean="0"/>
              <a:t>1. البتان: </a:t>
            </a:r>
            <a:r>
              <a:rPr lang="ar-IQ" sz="2200" dirty="0" smtClean="0"/>
              <a:t>يتكون </a:t>
            </a:r>
            <a:r>
              <a:rPr lang="ar-IQ" sz="2200" dirty="0"/>
              <a:t>البتان </a:t>
            </a:r>
            <a:r>
              <a:rPr lang="ar-IQ" sz="2200" dirty="0" smtClean="0"/>
              <a:t>من </a:t>
            </a:r>
            <a:r>
              <a:rPr lang="ar-IQ" sz="2200" dirty="0"/>
              <a:t>نقاط الربط الثلاثة والهيكل والساق والبدن الذي اما يكون لوحي </a:t>
            </a:r>
            <a:r>
              <a:rPr lang="ar-IQ" sz="2200" dirty="0" smtClean="0"/>
              <a:t>او قرصي، </a:t>
            </a:r>
            <a:r>
              <a:rPr lang="ar-IQ" sz="2200" dirty="0"/>
              <a:t>وبصورة عامة فان البتان يعمل على تجميع التربة على شكل خط مرتفع من التربة (بتن او كتف) عند سحبه بالساحبة الا ان البتان اللوحي يمتاز على القرصي بتكوينه لبتن اكثر ثباتا غير ان البتان القرصي يمتاز على اللوحي بان قدرة سحبه اقل من اللوحي.</a:t>
            </a:r>
            <a:endParaRPr lang="en-US" sz="2200" dirty="0"/>
          </a:p>
          <a:p>
            <a:pPr algn="just"/>
            <a:r>
              <a:rPr lang="ar-IQ" sz="2200" dirty="0"/>
              <a:t>يستخدم البتن لتقسيم ارض الحقل الى اقسام تزرع بمحاصيل مختلفة او لإحاطة الحقل بأكتاف تساعد في تجميع وحصر المياه على سطح التربة لغرض غسلها او لتقسيم الحقل الى الواح لغرض زراعتها بالمحاصيل التي تزرع على الواح كالحنطة والشعير، وهناك استخدامات اخرى للبتان لا مجال لذكرها هنا.</a:t>
            </a:r>
            <a:endParaRPr lang="en-US" sz="2200" dirty="0"/>
          </a:p>
        </p:txBody>
      </p:sp>
      <p:pic>
        <p:nvPicPr>
          <p:cNvPr id="15" name="صورة 14" descr="C:\Users\ضياء\Desktop\New folder\images (21).jpg"/>
          <p:cNvPicPr>
            <a:picLocks noChangeAspect="1"/>
          </p:cNvPicPr>
          <p:nvPr/>
        </p:nvPicPr>
        <p:blipFill rotWithShape="1">
          <a:blip r:embed="rId2">
            <a:extLst>
              <a:ext uri="{28A0092B-C50C-407E-A947-70E740481C1C}">
                <a14:useLocalDpi xmlns:a14="http://schemas.microsoft.com/office/drawing/2010/main" val="0"/>
              </a:ext>
            </a:extLst>
          </a:blip>
          <a:srcRect t="2830" b="16667"/>
          <a:stretch/>
        </p:blipFill>
        <p:spPr bwMode="auto">
          <a:xfrm>
            <a:off x="597653" y="1376467"/>
            <a:ext cx="2140154" cy="2209640"/>
          </a:xfrm>
          <a:prstGeom prst="rect">
            <a:avLst/>
          </a:prstGeom>
          <a:noFill/>
          <a:ln>
            <a:noFill/>
          </a:ln>
          <a:extLst>
            <a:ext uri="{53640926-AAD7-44D8-BBD7-CCE9431645EC}">
              <a14:shadowObscured xmlns:a14="http://schemas.microsoft.com/office/drawing/2010/main"/>
            </a:ext>
          </a:extLst>
        </p:spPr>
      </p:pic>
      <p:pic>
        <p:nvPicPr>
          <p:cNvPr id="16" name="صورة 15" descr="C:\Users\ضياء\Desktop\New folder\images (22).jpg"/>
          <p:cNvPicPr/>
          <p:nvPr/>
        </p:nvPicPr>
        <p:blipFill rotWithShape="1">
          <a:blip r:embed="rId3">
            <a:extLst>
              <a:ext uri="{28A0092B-C50C-407E-A947-70E740481C1C}">
                <a14:useLocalDpi xmlns:a14="http://schemas.microsoft.com/office/drawing/2010/main" val="0"/>
              </a:ext>
            </a:extLst>
          </a:blip>
          <a:srcRect l="12037" r="14815"/>
          <a:stretch/>
        </p:blipFill>
        <p:spPr bwMode="auto">
          <a:xfrm>
            <a:off x="597653" y="4149080"/>
            <a:ext cx="2140154" cy="1944216"/>
          </a:xfrm>
          <a:prstGeom prst="rect">
            <a:avLst/>
          </a:prstGeom>
          <a:noFill/>
          <a:ln>
            <a:noFill/>
          </a:ln>
          <a:extLst>
            <a:ext uri="{53640926-AAD7-44D8-BBD7-CCE9431645EC}">
              <a14:shadowObscured xmlns:a14="http://schemas.microsoft.com/office/drawing/2010/main"/>
            </a:ext>
          </a:extLst>
        </p:spPr>
      </p:pic>
      <p:cxnSp>
        <p:nvCxnSpPr>
          <p:cNvPr id="5" name="رابط كسهم مستقيم 4"/>
          <p:cNvCxnSpPr/>
          <p:nvPr/>
        </p:nvCxnSpPr>
        <p:spPr>
          <a:xfrm flipH="1">
            <a:off x="1835696" y="3068960"/>
            <a:ext cx="504056"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2" name="رابط كسهم مستقيم 11"/>
          <p:cNvCxnSpPr/>
          <p:nvPr/>
        </p:nvCxnSpPr>
        <p:spPr>
          <a:xfrm flipH="1">
            <a:off x="1163674" y="3068960"/>
            <a:ext cx="504056" cy="0"/>
          </a:xfrm>
          <a:prstGeom prst="straightConnector1">
            <a:avLst/>
          </a:prstGeom>
          <a:ln w="28575">
            <a:headEnd type="arrow"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090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p:cNvSpPr>
            <a:spLocks noGrp="1"/>
          </p:cNvSpPr>
          <p:nvPr>
            <p:ph type="body" sz="half" idx="2"/>
          </p:nvPr>
        </p:nvSpPr>
        <p:spPr>
          <a:xfrm>
            <a:off x="837811" y="2410148"/>
            <a:ext cx="1430822" cy="504056"/>
          </a:xfrm>
        </p:spPr>
        <p:txBody>
          <a:bodyPr>
            <a:normAutofit fontScale="85000" lnSpcReduction="10000"/>
          </a:bodyPr>
          <a:lstStyle/>
          <a:p>
            <a:pPr algn="ctr"/>
            <a:r>
              <a:rPr lang="ar-IQ" sz="2200" dirty="0" smtClean="0"/>
              <a:t>المرازة القرصية</a:t>
            </a:r>
            <a:endParaRPr lang="ar-IQ" sz="2200" dirty="0"/>
          </a:p>
        </p:txBody>
      </p:sp>
      <p:sp>
        <p:nvSpPr>
          <p:cNvPr id="2" name="AutoShape 2" descr="Gradability األنحدار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14" name="عنصر نائب للنص 8"/>
          <p:cNvSpPr txBox="1">
            <a:spLocks/>
          </p:cNvSpPr>
          <p:nvPr/>
        </p:nvSpPr>
        <p:spPr>
          <a:xfrm>
            <a:off x="811865" y="4797152"/>
            <a:ext cx="1643222"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ar-IQ" sz="2200" dirty="0" smtClean="0"/>
              <a:t>المروز</a:t>
            </a:r>
            <a:endParaRPr lang="ar-IQ" sz="2200" dirty="0"/>
          </a:p>
        </p:txBody>
      </p:sp>
      <p:sp>
        <p:nvSpPr>
          <p:cNvPr id="4" name="مستطيل 3"/>
          <p:cNvSpPr/>
          <p:nvPr/>
        </p:nvSpPr>
        <p:spPr>
          <a:xfrm>
            <a:off x="2987824" y="332656"/>
            <a:ext cx="5508104" cy="4154984"/>
          </a:xfrm>
          <a:prstGeom prst="rect">
            <a:avLst/>
          </a:prstGeom>
        </p:spPr>
        <p:txBody>
          <a:bodyPr wrap="square">
            <a:spAutoFit/>
          </a:bodyPr>
          <a:lstStyle/>
          <a:p>
            <a:pPr lvl="0" algn="just"/>
            <a:r>
              <a:rPr lang="ar-IQ" sz="2200" b="1" dirty="0" smtClean="0"/>
              <a:t>2. المرازة: </a:t>
            </a:r>
            <a:r>
              <a:rPr lang="ar-IQ" sz="2200" dirty="0" smtClean="0"/>
              <a:t>تستخدم </a:t>
            </a:r>
            <a:r>
              <a:rPr lang="ar-IQ" sz="2200" dirty="0"/>
              <a:t>المرازة </a:t>
            </a:r>
            <a:r>
              <a:rPr lang="ar-IQ" sz="2200" dirty="0" smtClean="0"/>
              <a:t>لإنشاء </a:t>
            </a:r>
            <a:r>
              <a:rPr lang="ar-IQ" sz="2200" dirty="0"/>
              <a:t>او تكوين المروز التي تزرع عليها المحاصيل التي تزرع بخطوط مثل الذرة الصفراء والبيضاء وغيرها. اذ تتكون من نقاط الربط الثلاث والهيكل والساق والبدن (الذي يتكون من انف البدن وصدر البدن لوحي المرازة) حيث يعمل الانف على اختراق التربة وتفكيكها بينما يقوم الصدر بإكمال الشق داخل التربة ثم يعمل لوحي المرازة على رفع التربة </a:t>
            </a:r>
            <a:r>
              <a:rPr lang="ar-IQ" sz="2200" dirty="0" smtClean="0"/>
              <a:t>ودفعها </a:t>
            </a:r>
            <a:r>
              <a:rPr lang="ar-IQ" sz="2200" dirty="0"/>
              <a:t>وتجميعها على جانبي خط العمل لتترك المرازة اخدودا في التربة على جانبيه كتفين مرتفعان عن الارض ويسمى هذا الخط بالمرز </a:t>
            </a:r>
            <a:r>
              <a:rPr lang="ar-IQ" sz="2200" dirty="0" smtClean="0"/>
              <a:t>حيث </a:t>
            </a:r>
            <a:r>
              <a:rPr lang="ar-IQ" sz="2200" dirty="0"/>
              <a:t>تزرع المحاصيل على جانب واحد منه او على جانبيه في بعض الاحيان. وهناك نوع اخر من المرازة يتكون بدنه من قرصين بدل الالواح وتسمى بالمرازة القرصية </a:t>
            </a:r>
            <a:r>
              <a:rPr lang="ar-IQ" sz="2200" dirty="0" smtClean="0"/>
              <a:t>شكل.</a:t>
            </a:r>
            <a:endParaRPr lang="en-US" sz="2200" dirty="0"/>
          </a:p>
        </p:txBody>
      </p:sp>
      <p:pic>
        <p:nvPicPr>
          <p:cNvPr id="12" name="صورة 11" descr="C:\Users\ضياء\Desktop\New folder\25-02-2020 04-25-56 م.jp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6160" y="4348708"/>
            <a:ext cx="4701540" cy="1905000"/>
          </a:xfrm>
          <a:prstGeom prst="rect">
            <a:avLst/>
          </a:prstGeom>
          <a:noFill/>
          <a:ln>
            <a:noFill/>
          </a:ln>
        </p:spPr>
      </p:pic>
      <p:pic>
        <p:nvPicPr>
          <p:cNvPr id="13" name="صورة 12" descr="C:\Users\ضياء\Desktop\New folder\images (26).jpg"/>
          <p:cNvPicPr/>
          <p:nvPr/>
        </p:nvPicPr>
        <p:blipFill>
          <a:blip r:embed="rId3">
            <a:extLst>
              <a:ext uri="{28A0092B-C50C-407E-A947-70E740481C1C}">
                <a14:useLocalDpi xmlns:a14="http://schemas.microsoft.com/office/drawing/2010/main" val="0"/>
              </a:ext>
            </a:extLst>
          </a:blip>
          <a:srcRect/>
          <a:stretch>
            <a:fillRect/>
          </a:stretch>
        </p:blipFill>
        <p:spPr bwMode="auto">
          <a:xfrm>
            <a:off x="433290" y="404664"/>
            <a:ext cx="2468880" cy="1851660"/>
          </a:xfrm>
          <a:prstGeom prst="rect">
            <a:avLst/>
          </a:prstGeom>
          <a:noFill/>
          <a:ln>
            <a:noFill/>
          </a:ln>
        </p:spPr>
      </p:pic>
      <p:pic>
        <p:nvPicPr>
          <p:cNvPr id="17" name="صورة 16" descr="C:\Users\ضياء\Desktop\New folder\download (5).jpg"/>
          <p:cNvPicPr/>
          <p:nvPr/>
        </p:nvPicPr>
        <p:blipFill>
          <a:blip r:embed="rId4">
            <a:extLst>
              <a:ext uri="{28A0092B-C50C-407E-A947-70E740481C1C}">
                <a14:useLocalDpi xmlns:a14="http://schemas.microsoft.com/office/drawing/2010/main" val="0"/>
              </a:ext>
            </a:extLst>
          </a:blip>
          <a:srcRect/>
          <a:stretch>
            <a:fillRect/>
          </a:stretch>
        </p:blipFill>
        <p:spPr bwMode="auto">
          <a:xfrm>
            <a:off x="433290" y="2852936"/>
            <a:ext cx="2468880" cy="1851660"/>
          </a:xfrm>
          <a:prstGeom prst="rect">
            <a:avLst/>
          </a:prstGeom>
          <a:noFill/>
          <a:ln>
            <a:noFill/>
          </a:ln>
        </p:spPr>
      </p:pic>
      <p:sp>
        <p:nvSpPr>
          <p:cNvPr id="18" name="عنصر نائب للنص 8"/>
          <p:cNvSpPr txBox="1">
            <a:spLocks/>
          </p:cNvSpPr>
          <p:nvPr/>
        </p:nvSpPr>
        <p:spPr>
          <a:xfrm>
            <a:off x="5055319" y="6253708"/>
            <a:ext cx="1643222"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ar-IQ" sz="2200" dirty="0" smtClean="0"/>
              <a:t>المرازة اللوحية</a:t>
            </a:r>
            <a:endParaRPr lang="ar-IQ" sz="2200" dirty="0"/>
          </a:p>
        </p:txBody>
      </p:sp>
      <p:cxnSp>
        <p:nvCxnSpPr>
          <p:cNvPr id="5" name="رابط كسهم مستقيم 4"/>
          <p:cNvCxnSpPr/>
          <p:nvPr/>
        </p:nvCxnSpPr>
        <p:spPr>
          <a:xfrm>
            <a:off x="1907704" y="1844824"/>
            <a:ext cx="432048" cy="216024"/>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15" name="رابط كسهم مستقيم 14"/>
          <p:cNvCxnSpPr/>
          <p:nvPr/>
        </p:nvCxnSpPr>
        <p:spPr>
          <a:xfrm flipH="1">
            <a:off x="811865" y="1898948"/>
            <a:ext cx="519775" cy="216024"/>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985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radability األنحدارية"/>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مستطيل 3"/>
          <p:cNvSpPr/>
          <p:nvPr/>
        </p:nvSpPr>
        <p:spPr>
          <a:xfrm>
            <a:off x="899592" y="764704"/>
            <a:ext cx="7596336" cy="1107996"/>
          </a:xfrm>
          <a:prstGeom prst="rect">
            <a:avLst/>
          </a:prstGeom>
        </p:spPr>
        <p:txBody>
          <a:bodyPr wrap="square">
            <a:spAutoFit/>
          </a:bodyPr>
          <a:lstStyle/>
          <a:p>
            <a:pPr lvl="0" algn="just"/>
            <a:r>
              <a:rPr lang="ar-IQ" sz="2200" b="1" dirty="0" smtClean="0"/>
              <a:t>3. فاتحة السواقي: </a:t>
            </a:r>
            <a:r>
              <a:rPr lang="ar-IQ" sz="2200" dirty="0" smtClean="0"/>
              <a:t>تستخدم </a:t>
            </a:r>
            <a:r>
              <a:rPr lang="ar-IQ" sz="2200" dirty="0"/>
              <a:t>فاتحة السواقي </a:t>
            </a:r>
            <a:r>
              <a:rPr lang="ar-IQ" sz="2200" dirty="0" smtClean="0"/>
              <a:t>في </a:t>
            </a:r>
            <a:r>
              <a:rPr lang="ar-IQ" sz="2200" dirty="0"/>
              <a:t>انشاء السواقي الحقلية حيث يتشابه تركيبها مع تركيب المرازة إلا انها تكون اكبر منها حجما وتحتوي على بدن واحد فقط لكونها تعمل على اعماق اكبر وتحتاج الى قدرة سحب عالية نسبياً.</a:t>
            </a:r>
            <a:endParaRPr lang="en-US" sz="2200" dirty="0"/>
          </a:p>
        </p:txBody>
      </p:sp>
      <p:sp>
        <p:nvSpPr>
          <p:cNvPr id="18" name="عنصر نائب للنص 8"/>
          <p:cNvSpPr txBox="1">
            <a:spLocks/>
          </p:cNvSpPr>
          <p:nvPr/>
        </p:nvSpPr>
        <p:spPr>
          <a:xfrm>
            <a:off x="3876149" y="5754960"/>
            <a:ext cx="1643222" cy="504056"/>
          </a:xfrm>
          <a:prstGeom prst="rect">
            <a:avLst/>
          </a:prstGeom>
        </p:spPr>
        <p:txBody>
          <a:bodyPr vert="horz" lIns="91440" tIns="45720" rIns="91440" bIns="45720" rtlCol="1">
            <a:noAutofit/>
          </a:bodyPr>
          <a:lstStyle>
            <a:lvl1pPr marL="0" indent="0" algn="r" defTabSz="914400" rtl="1"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r" defTabSz="914400" rtl="1"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ar-IQ" sz="2200" dirty="0" smtClean="0"/>
              <a:t>فاتحة السواقي</a:t>
            </a:r>
            <a:endParaRPr lang="ar-IQ" sz="2200" dirty="0"/>
          </a:p>
        </p:txBody>
      </p:sp>
      <p:pic>
        <p:nvPicPr>
          <p:cNvPr id="11" name="صورة 10" descr="D:\lockal disck (C)\اول بستنة\08-01-2019 08-21-18 م.jpg"/>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850"/>
          <a:stretch/>
        </p:blipFill>
        <p:spPr bwMode="auto">
          <a:xfrm>
            <a:off x="971600" y="2060848"/>
            <a:ext cx="7550689" cy="36655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2293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912</Words>
  <Application>Microsoft Office PowerPoint</Application>
  <PresentationFormat>عرض على الشاشة (3:4)‏</PresentationFormat>
  <Paragraphs>47</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سمة Office</vt:lpstr>
      <vt:lpstr>معدات تهيئة التربة الثانوية</vt:lpstr>
      <vt:lpstr>عرض تقديمي في PowerPoint</vt:lpstr>
      <vt:lpstr>آلات التسوية</vt:lpstr>
      <vt:lpstr>آلات الحدل (الحادلات)</vt:lpstr>
      <vt:lpstr>عرض تقديمي في PowerPoint</vt:lpstr>
      <vt:lpstr>معدات الاستخدام الخاص</vt:lpstr>
      <vt:lpstr>معدات تقسيم الارض والتخطيط وفتح السواقي</vt:lpstr>
      <vt:lpstr>عرض تقديمي في PowerPoint</vt:lpstr>
      <vt:lpstr>عرض تقديمي في PowerPoint</vt:lpstr>
      <vt:lpstr>معدات خدمة المحصول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الاولى</dc:title>
  <dc:creator>ضياء</dc:creator>
  <cp:lastModifiedBy>Windows User</cp:lastModifiedBy>
  <cp:revision>67</cp:revision>
  <dcterms:created xsi:type="dcterms:W3CDTF">2021-05-12T17:43:58Z</dcterms:created>
  <dcterms:modified xsi:type="dcterms:W3CDTF">2022-04-23T12:17:30Z</dcterms:modified>
</cp:coreProperties>
</file>